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8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8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888" y="-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57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D8A1-AB35-4DB2-8A78-C1A14D341263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252E-178F-477D-B1B5-CFD370B5B2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52E-178F-477D-B1B5-CFD370B5B243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D256-FE56-496E-9D2E-879B18531B4C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562-0D24-4B51-A0D7-5ADC1A2AA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D256-FE56-496E-9D2E-879B18531B4C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562-0D24-4B51-A0D7-5ADC1A2AA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D256-FE56-496E-9D2E-879B18531B4C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562-0D24-4B51-A0D7-5ADC1A2AA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D256-FE56-496E-9D2E-879B18531B4C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562-0D24-4B51-A0D7-5ADC1A2AA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D256-FE56-496E-9D2E-879B18531B4C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562-0D24-4B51-A0D7-5ADC1A2AA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D256-FE56-496E-9D2E-879B18531B4C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562-0D24-4B51-A0D7-5ADC1A2AA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D256-FE56-496E-9D2E-879B18531B4C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562-0D24-4B51-A0D7-5ADC1A2AA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D256-FE56-496E-9D2E-879B18531B4C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562-0D24-4B51-A0D7-5ADC1A2AA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D256-FE56-496E-9D2E-879B18531B4C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562-0D24-4B51-A0D7-5ADC1A2AA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D256-FE56-496E-9D2E-879B18531B4C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8562-0D24-4B51-A0D7-5ADC1A2AA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D256-FE56-496E-9D2E-879B18531B4C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2B58562-0D24-4B51-A0D7-5ADC1A2AA18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E5D256-FE56-496E-9D2E-879B18531B4C}" type="datetimeFigureOut">
              <a:rPr lang="it-IT" smtClean="0"/>
              <a:pPr/>
              <a:t>08/06/2021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B58562-0D24-4B51-A0D7-5ADC1A2AA18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20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E15CBC3-AAA3-48B9-954A-DA25F99B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65414"/>
            <a:ext cx="11074400" cy="5178199"/>
          </a:xfrm>
          <a:solidFill>
            <a:schemeClr val="bg1"/>
          </a:solidFill>
        </p:spPr>
        <p:txBody>
          <a:bodyPr>
            <a:normAutofit/>
            <a:scene3d>
              <a:camera prst="perspectiveBelow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Raccolta differenziata e riciclo per un mondo equo sostenibile</a:t>
            </a:r>
            <a:r>
              <a:rPr lang="it-IT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/>
            </a:r>
            <a:br>
              <a:rPr lang="it-IT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r>
              <a:rPr lang="it-IT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Classe 3C </a:t>
            </a:r>
            <a:r>
              <a:rPr lang="it-IT" sz="5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garibaldi</a:t>
            </a:r>
            <a:r>
              <a:rPr lang="it-IT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/>
            </a:r>
            <a:br>
              <a:rPr lang="it-IT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r>
              <a:rPr lang="it-IT" sz="5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a.s.</a:t>
            </a:r>
            <a:r>
              <a:rPr lang="it-IT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 2020/21</a:t>
            </a:r>
            <a:endParaRPr lang="it-IT" sz="5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M\AppData\Local\Microsoft\Windows\INetCache\IE\JDAZGBMH\1ca3ebac788131b8b17baaac54a5d7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982" y="4981078"/>
            <a:ext cx="2143503" cy="1615665"/>
          </a:xfrm>
          <a:prstGeom prst="rect">
            <a:avLst/>
          </a:prstGeom>
          <a:noFill/>
        </p:spPr>
      </p:pic>
      <p:pic>
        <p:nvPicPr>
          <p:cNvPr id="4100" name="Picture 4" descr="C:\Users\M\AppData\Local\Microsoft\Windows\INetCache\IE\W23W27JQ\recycl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8062" y="4617585"/>
            <a:ext cx="1936221" cy="1930171"/>
          </a:xfrm>
          <a:prstGeom prst="rect">
            <a:avLst/>
          </a:prstGeom>
          <a:noFill/>
        </p:spPr>
      </p:pic>
      <p:pic>
        <p:nvPicPr>
          <p:cNvPr id="4102" name="Picture 6" descr="C:\Users\M\AppData\Local\Microsoft\Windows\INetCache\IE\6E3YNTC4\terra[1].jpg"/>
          <p:cNvPicPr>
            <a:picLocks noChangeAspect="1" noChangeArrowheads="1"/>
          </p:cNvPicPr>
          <p:nvPr/>
        </p:nvPicPr>
        <p:blipFill>
          <a:blip r:embed="rId4" cstate="print"/>
          <a:srcRect l="23472" r="22367"/>
          <a:stretch>
            <a:fillRect/>
          </a:stretch>
        </p:blipFill>
        <p:spPr bwMode="auto">
          <a:xfrm>
            <a:off x="0" y="0"/>
            <a:ext cx="1845128" cy="1703387"/>
          </a:xfrm>
          <a:prstGeom prst="rect">
            <a:avLst/>
          </a:prstGeom>
          <a:noFill/>
        </p:spPr>
      </p:pic>
      <p:pic>
        <p:nvPicPr>
          <p:cNvPr id="4103" name="Picture 7" descr="C:\Users\M\AppData\Local\Microsoft\Windows\INetCache\IE\29F4W74R\Sistemi_di_Gestione_Ambientale_26396737_M[1].jpg"/>
          <p:cNvPicPr>
            <a:picLocks noChangeAspect="1" noChangeArrowheads="1"/>
          </p:cNvPicPr>
          <p:nvPr/>
        </p:nvPicPr>
        <p:blipFill>
          <a:blip r:embed="rId5" cstate="print"/>
          <a:srcRect l="4773" r="4970" b="3984"/>
          <a:stretch>
            <a:fillRect/>
          </a:stretch>
        </p:blipFill>
        <p:spPr bwMode="auto">
          <a:xfrm>
            <a:off x="9889672" y="0"/>
            <a:ext cx="2302328" cy="1967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174498"/>
      </p:ext>
    </p:extLst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A6C069C-134F-4845-B435-4D0E94294D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338" y="542925"/>
            <a:ext cx="10271125" cy="118586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/>
                </a:solidFill>
                <a:latin typeface="Algerian" pitchFamily="82" charset="0"/>
              </a:rPr>
              <a:t>4.</a:t>
            </a:r>
            <a:r>
              <a:rPr lang="it-IT" sz="3600" dirty="0" smtClean="0">
                <a:solidFill>
                  <a:schemeClr val="accent1"/>
                </a:solidFill>
                <a:latin typeface="Algerian" pitchFamily="82" charset="0"/>
              </a:rPr>
              <a:t> Inserimento contenuti corrispondenti alla tipologia dei rifiuti</a:t>
            </a:r>
            <a:endParaRPr lang="it-IT" sz="3600" dirty="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23F9233F-D4E7-46B9-94D5-5793ABF7627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57" b="10951"/>
          <a:stretch>
            <a:fillRect/>
          </a:stretch>
        </p:blipFill>
        <p:spPr>
          <a:xfrm>
            <a:off x="3119438" y="1895476"/>
            <a:ext cx="5472112" cy="4679950"/>
          </a:xfrm>
        </p:spPr>
      </p:pic>
    </p:spTree>
    <p:extLst>
      <p:ext uri="{BB962C8B-B14F-4D97-AF65-F5344CB8AC3E}">
        <p14:creationId xmlns:p14="http://schemas.microsoft.com/office/powerpoint/2010/main" xmlns="" val="1684419990"/>
      </p:ext>
    </p:extLst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E5957E-4391-487A-AAC7-47C7B98D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571501"/>
            <a:ext cx="11579225" cy="13652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>
                <a:solidFill>
                  <a:schemeClr val="accent1"/>
                </a:solidFill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smtClean="0">
                <a:solidFill>
                  <a:schemeClr val="accent1"/>
                </a:solidFill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5. Predisposizione </a:t>
            </a:r>
            <a:r>
              <a:rPr lang="it-IT" sz="4000" dirty="0" smtClean="0">
                <a:solidFill>
                  <a:schemeClr val="accent1"/>
                </a:solidFill>
                <a:effectLst/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piattaforma con </a:t>
            </a:r>
            <a:r>
              <a:rPr lang="it-IT" sz="4000" dirty="0">
                <a:solidFill>
                  <a:schemeClr val="accent1"/>
                </a:solidFill>
                <a:effectLst/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scatole </a:t>
            </a:r>
            <a:r>
              <a:rPr lang="it-IT" sz="4000" dirty="0" smtClean="0">
                <a:solidFill>
                  <a:schemeClr val="accent1"/>
                </a:solidFill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di cartone</a:t>
            </a:r>
            <a:r>
              <a:rPr lang="it-IT" sz="4000" dirty="0" smtClean="0">
                <a:solidFill>
                  <a:schemeClr val="accent1"/>
                </a:solidFill>
                <a:effectLst/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it-IT" sz="4000" dirty="0">
                <a:solidFill>
                  <a:schemeClr val="accent1"/>
                </a:solidFill>
                <a:effectLst/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foderate con  carta crespa e cartoncino verde </a:t>
            </a:r>
            <a:endParaRPr lang="it-IT" sz="4000" dirty="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8D9B3757-C295-4690-A1E1-8BF97EB289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717" y="2178050"/>
            <a:ext cx="3325416" cy="4433888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FCCA9C42-FFA9-4609-B151-A791CCF4B7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025" y="2618582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xmlns="" val="3452864866"/>
      </p:ext>
    </p:extLst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B54E19-DB2A-4A98-913F-6A7F5B8464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13" y="365125"/>
            <a:ext cx="11710987" cy="1325563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chemeClr val="accent1"/>
                </a:solidFill>
                <a:latin typeface="Algerian" pitchFamily="82" charset="0"/>
              </a:rPr>
              <a:t>6.</a:t>
            </a:r>
            <a:r>
              <a:rPr lang="it-IT" sz="4000" dirty="0" smtClean="0">
                <a:solidFill>
                  <a:schemeClr val="accent1"/>
                </a:solidFill>
                <a:latin typeface="Algerian" pitchFamily="82" charset="0"/>
              </a:rPr>
              <a:t> Assemblaggio mastelli su piattaforma</a:t>
            </a:r>
            <a:endParaRPr lang="it-IT" sz="4000" dirty="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34A72E24-CA2E-4C76-B31D-9F0F645B69F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3" t="9765" b="33791"/>
          <a:stretch>
            <a:fillRect/>
          </a:stretch>
        </p:blipFill>
        <p:spPr>
          <a:xfrm>
            <a:off x="3344863" y="1800225"/>
            <a:ext cx="5832475" cy="4797425"/>
          </a:xfrm>
        </p:spPr>
      </p:pic>
    </p:spTree>
    <p:extLst>
      <p:ext uri="{BB962C8B-B14F-4D97-AF65-F5344CB8AC3E}">
        <p14:creationId xmlns:p14="http://schemas.microsoft.com/office/powerpoint/2010/main" xmlns="" val="1931978649"/>
      </p:ext>
    </p:extLst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F9B43E9-4B91-4DF6-B0FE-1DBADD2D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9882"/>
            <a:ext cx="10972800" cy="124418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/>
                </a:solidFill>
                <a:latin typeface="Algerian" pitchFamily="82" charset="0"/>
              </a:rPr>
              <a:t>7.</a:t>
            </a:r>
            <a:r>
              <a:rPr lang="it-IT" sz="4000" dirty="0" smtClean="0">
                <a:solidFill>
                  <a:schemeClr val="accent1"/>
                </a:solidFill>
                <a:latin typeface="Algerian" pitchFamily="82" charset="0"/>
              </a:rPr>
              <a:t> Conclusione postazioni di riciclo equo sostenibili</a:t>
            </a:r>
            <a:endParaRPr lang="it-IT" sz="4000" dirty="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56152382-02DA-4B48-8731-2DB55ED6B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6" t="17107"/>
          <a:stretch>
            <a:fillRect/>
          </a:stretch>
        </p:blipFill>
        <p:spPr>
          <a:xfrm>
            <a:off x="2074922" y="1424066"/>
            <a:ext cx="7649056" cy="5433934"/>
          </a:xfrm>
        </p:spPr>
      </p:pic>
    </p:spTree>
    <p:extLst>
      <p:ext uri="{BB962C8B-B14F-4D97-AF65-F5344CB8AC3E}">
        <p14:creationId xmlns:p14="http://schemas.microsoft.com/office/powerpoint/2010/main" xmlns="" val="1107749413"/>
      </p:ext>
    </p:extLst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\Desktop\Riciclo\WhatsApp Image 2021-06-07 at 12.21.14 (1).jpeg"/>
          <p:cNvPicPr>
            <a:picLocks noChangeAspect="1" noChangeArrowheads="1"/>
          </p:cNvPicPr>
          <p:nvPr/>
        </p:nvPicPr>
        <p:blipFill>
          <a:blip r:embed="rId2" cstate="print"/>
          <a:srcRect r="9622" b="11005"/>
          <a:stretch>
            <a:fillRect/>
          </a:stretch>
        </p:blipFill>
        <p:spPr bwMode="auto">
          <a:xfrm>
            <a:off x="1819481" y="684804"/>
            <a:ext cx="8358840" cy="61731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\Desktop\12f4a74f-4b02-4487-a862-4b94b0a9cd51.jpg"/>
          <p:cNvPicPr>
            <a:picLocks noChangeAspect="1" noChangeArrowheads="1"/>
          </p:cNvPicPr>
          <p:nvPr/>
        </p:nvPicPr>
        <p:blipFill>
          <a:blip r:embed="rId2" cstate="print"/>
          <a:srcRect l="7641" t="4211" r="15978" b="16579"/>
          <a:stretch>
            <a:fillRect/>
          </a:stretch>
        </p:blipFill>
        <p:spPr bwMode="auto">
          <a:xfrm>
            <a:off x="2307771" y="852311"/>
            <a:ext cx="7721600" cy="600568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\Desktop\Riciclo\WhatsApp Image 2021-06-07 at 12.21.14 (2).jpeg"/>
          <p:cNvPicPr>
            <a:picLocks noChangeAspect="1" noChangeArrowheads="1"/>
          </p:cNvPicPr>
          <p:nvPr/>
        </p:nvPicPr>
        <p:blipFill>
          <a:blip r:embed="rId2" cstate="print"/>
          <a:srcRect r="1474" b="6440"/>
          <a:stretch>
            <a:fillRect/>
          </a:stretch>
        </p:blipFill>
        <p:spPr bwMode="auto">
          <a:xfrm>
            <a:off x="1839209" y="749508"/>
            <a:ext cx="8576948" cy="61084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\Desktop\Riciclo\WhatsApp Image 2021-06-07 at 12.21.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573" y="6858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\Desktop\Riciclo\WhatsApp Image 2021-06-07 at 12.21.15 (1).jpeg"/>
          <p:cNvPicPr>
            <a:picLocks noChangeAspect="1" noChangeArrowheads="1"/>
          </p:cNvPicPr>
          <p:nvPr/>
        </p:nvPicPr>
        <p:blipFill>
          <a:blip r:embed="rId2" cstate="print"/>
          <a:srcRect l="9738" t="6922" r="5109" b="10950"/>
          <a:stretch>
            <a:fillRect/>
          </a:stretch>
        </p:blipFill>
        <p:spPr bwMode="auto">
          <a:xfrm>
            <a:off x="1803607" y="767618"/>
            <a:ext cx="8419685" cy="60903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\Desktop\Riciclo\WhatsApp Image 2021-06-07 at 12.21.15 (2).jpeg"/>
          <p:cNvPicPr>
            <a:picLocks noChangeAspect="1" noChangeArrowheads="1"/>
          </p:cNvPicPr>
          <p:nvPr/>
        </p:nvPicPr>
        <p:blipFill>
          <a:blip r:embed="rId2" cstate="print"/>
          <a:srcRect t="4201" r="18418" b="20772"/>
          <a:stretch>
            <a:fillRect/>
          </a:stretch>
        </p:blipFill>
        <p:spPr bwMode="auto">
          <a:xfrm>
            <a:off x="1883009" y="854440"/>
            <a:ext cx="8703979" cy="60035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9C5E734-9D47-45D1-BFFC-43F4C76D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5" y="2400300"/>
            <a:ext cx="11840705" cy="2171700"/>
          </a:xfrm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4800" dirty="0" smtClean="0">
                <a:solidFill>
                  <a:schemeClr val="accent1"/>
                </a:solidFill>
                <a:latin typeface="Arial Black" pitchFamily="34" charset="0"/>
                <a:cs typeface="Alef" pitchFamily="2" charset="-79"/>
              </a:rPr>
              <a:t>Laboratorio interdisciplinare di </a:t>
            </a:r>
            <a:r>
              <a:rPr lang="it-IT" sz="6000" b="1" dirty="0" smtClean="0">
                <a:solidFill>
                  <a:schemeClr val="accent1"/>
                </a:solidFill>
                <a:latin typeface="Algerian" pitchFamily="82" charset="0"/>
                <a:cs typeface="Alef" pitchFamily="2" charset="-79"/>
              </a:rPr>
              <a:t>Educazione Civica</a:t>
            </a:r>
            <a:r>
              <a:rPr lang="it-IT" sz="4800" dirty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it-IT" sz="4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it-IT" sz="4800" dirty="0" smtClean="0">
                <a:solidFill>
                  <a:schemeClr val="accent1"/>
                </a:solidFill>
                <a:latin typeface="Arial Black" pitchFamily="34" charset="0"/>
                <a:cs typeface="Alef" pitchFamily="2" charset="-79"/>
              </a:rPr>
              <a:t>realizzato dagli alunni col contributo degli insegnanti</a:t>
            </a:r>
            <a:endParaRPr lang="it-IT" sz="48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M\AppData\Local\Microsoft\Windows\INetCache\IE\JDAZGBMH\01TRisorseidrich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75"/>
            <a:ext cx="2562225" cy="2714625"/>
          </a:xfrm>
          <a:prstGeom prst="rect">
            <a:avLst/>
          </a:prstGeom>
          <a:noFill/>
        </p:spPr>
      </p:pic>
      <p:pic>
        <p:nvPicPr>
          <p:cNvPr id="1030" name="Picture 6" descr="C:\Users\M\AppData\Local\Microsoft\Windows\INetCache\IE\29F4W74R\unes-il-progetto-zero-contro-spreco-e-inquinamento-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4000" y="4566555"/>
            <a:ext cx="3168000" cy="1979999"/>
          </a:xfrm>
          <a:prstGeom prst="rect">
            <a:avLst/>
          </a:prstGeom>
          <a:noFill/>
        </p:spPr>
      </p:pic>
      <p:pic>
        <p:nvPicPr>
          <p:cNvPr id="1031" name="Picture 7" descr="C:\Users\M\AppData\Local\Microsoft\Windows\INetCache\IE\JDAZGBMH\PREMIO-IMPATTO-ZERO-440x238[1].jpg"/>
          <p:cNvPicPr>
            <a:picLocks noChangeAspect="1" noChangeArrowheads="1"/>
          </p:cNvPicPr>
          <p:nvPr/>
        </p:nvPicPr>
        <p:blipFill>
          <a:blip r:embed="rId4" cstate="print"/>
          <a:srcRect t="25090" b="10804"/>
          <a:stretch>
            <a:fillRect/>
          </a:stretch>
        </p:blipFill>
        <p:spPr bwMode="auto">
          <a:xfrm>
            <a:off x="3706585" y="4898572"/>
            <a:ext cx="4191000" cy="1453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3850962"/>
      </p:ext>
    </p:extLst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\Desktop\Riciclo\WhatsApp Image 2021-06-07 at 12.21.15 (3).jpeg"/>
          <p:cNvPicPr>
            <a:picLocks noChangeAspect="1" noChangeArrowheads="1"/>
          </p:cNvPicPr>
          <p:nvPr/>
        </p:nvPicPr>
        <p:blipFill>
          <a:blip r:embed="rId2" cstate="print"/>
          <a:srcRect l="3808" t="3667" r="8389" b="13679"/>
          <a:stretch>
            <a:fillRect/>
          </a:stretch>
        </p:blipFill>
        <p:spPr bwMode="auto">
          <a:xfrm>
            <a:off x="1681506" y="764499"/>
            <a:ext cx="8630728" cy="609350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\Desktop\Riciclo\WhatsApp Image 2021-06-07 at 12.21.15 (4).jpeg"/>
          <p:cNvPicPr>
            <a:picLocks noChangeAspect="1" noChangeArrowheads="1"/>
          </p:cNvPicPr>
          <p:nvPr/>
        </p:nvPicPr>
        <p:blipFill>
          <a:blip r:embed="rId2" cstate="print"/>
          <a:srcRect t="5863" r="18238" b="13355"/>
          <a:stretch>
            <a:fillRect/>
          </a:stretch>
        </p:blipFill>
        <p:spPr bwMode="auto">
          <a:xfrm>
            <a:off x="1968498" y="741159"/>
            <a:ext cx="8254794" cy="611684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\Desktop\Riciclo\WhatsApp Image 2021-06-07 at 12.21.15 (5).jpeg"/>
          <p:cNvPicPr>
            <a:picLocks noChangeAspect="1" noChangeArrowheads="1"/>
          </p:cNvPicPr>
          <p:nvPr/>
        </p:nvPicPr>
        <p:blipFill>
          <a:blip r:embed="rId2" cstate="print"/>
          <a:srcRect t="3818" r="9171" b="10468"/>
          <a:stretch>
            <a:fillRect/>
          </a:stretch>
        </p:blipFill>
        <p:spPr bwMode="auto">
          <a:xfrm>
            <a:off x="1818523" y="820384"/>
            <a:ext cx="8530486" cy="60376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\Desktop\Riciclo\WhatsApp Image 2021-06-07 at 12.21.15 (6).jpeg"/>
          <p:cNvPicPr>
            <a:picLocks noChangeAspect="1" noChangeArrowheads="1"/>
          </p:cNvPicPr>
          <p:nvPr/>
        </p:nvPicPr>
        <p:blipFill>
          <a:blip r:embed="rId2" cstate="print"/>
          <a:srcRect t="5696" r="3036" b="7807"/>
          <a:stretch>
            <a:fillRect/>
          </a:stretch>
        </p:blipFill>
        <p:spPr bwMode="auto">
          <a:xfrm>
            <a:off x="1444418" y="733850"/>
            <a:ext cx="9153628" cy="61241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\Desktop\Riciclo\WhatsApp Image 2021-06-07 at 12.21.15.jpeg"/>
          <p:cNvPicPr>
            <a:picLocks noChangeAspect="1" noChangeArrowheads="1"/>
          </p:cNvPicPr>
          <p:nvPr/>
        </p:nvPicPr>
        <p:blipFill>
          <a:blip r:embed="rId2" cstate="print"/>
          <a:srcRect l="2801" t="1776" r="5601" b="20355"/>
          <a:stretch>
            <a:fillRect/>
          </a:stretch>
        </p:blipFill>
        <p:spPr bwMode="auto">
          <a:xfrm>
            <a:off x="1499015" y="798552"/>
            <a:ext cx="9503765" cy="60594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675" y="704088"/>
            <a:ext cx="116973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  <a:latin typeface="Algerian" pitchFamily="82" charset="0"/>
              </a:rPr>
              <a:t>8. predisposizione piattaforma multipla d’appoggio</a:t>
            </a:r>
            <a:endParaRPr lang="it-IT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2290" name="Picture 2" descr="C:\Users\M\Desktop\Riciclo\WhatsApp Image 2021-06-07 at 12.21.16 (1).jpeg"/>
          <p:cNvPicPr>
            <a:picLocks noChangeAspect="1" noChangeArrowheads="1"/>
          </p:cNvPicPr>
          <p:nvPr/>
        </p:nvPicPr>
        <p:blipFill>
          <a:blip r:embed="rId2" cstate="print"/>
          <a:srcRect t="34212" b="11902"/>
          <a:stretch>
            <a:fillRect/>
          </a:stretch>
        </p:blipFill>
        <p:spPr bwMode="auto">
          <a:xfrm>
            <a:off x="1139249" y="2443397"/>
            <a:ext cx="10014596" cy="40473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99804"/>
            <a:ext cx="11074400" cy="89941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  <a:latin typeface="Algerian" pitchFamily="82" charset="0"/>
              </a:rPr>
              <a:t>9. Panoramica d’insieme</a:t>
            </a:r>
            <a:endParaRPr lang="it-IT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3314" name="Picture 2" descr="C:\Users\M\Desktop\Riciclo\WhatsApp Image 2021-06-07 at 12.21.16 (2).jpeg"/>
          <p:cNvPicPr>
            <a:picLocks noChangeAspect="1" noChangeArrowheads="1"/>
          </p:cNvPicPr>
          <p:nvPr/>
        </p:nvPicPr>
        <p:blipFill>
          <a:blip r:embed="rId2" cstate="print"/>
          <a:srcRect t="20087"/>
          <a:stretch>
            <a:fillRect/>
          </a:stretch>
        </p:blipFill>
        <p:spPr bwMode="auto">
          <a:xfrm>
            <a:off x="1588306" y="1184223"/>
            <a:ext cx="9466555" cy="567377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12800" y="285751"/>
            <a:ext cx="2950464" cy="1914524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rgbClr val="0070C0"/>
                </a:solidFill>
                <a:latin typeface="Algerian" pitchFamily="82" charset="0"/>
              </a:rPr>
              <a:t>Cooperare per meglio imparare!</a:t>
            </a:r>
            <a:endParaRPr lang="it-IT" sz="3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485775" y="2214564"/>
            <a:ext cx="4772025" cy="4200524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 I lavori sono stati svolti nel corso dell’intero secondo quadrimestre  dell’anno scolastico e hanno interessato le diverse aree disciplinari, secondo un approccio collaborativo  tra alunni e docenti.</a:t>
            </a:r>
            <a:endParaRPr lang="it-IT" sz="2800" dirty="0"/>
          </a:p>
        </p:txBody>
      </p:sp>
      <p:pic>
        <p:nvPicPr>
          <p:cNvPr id="8" name="Segnaposto immagine 7" descr="cooperative-learning-481903.lar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568" b="7568"/>
          <a:stretch>
            <a:fillRect/>
          </a:stretch>
        </p:blipFill>
        <p:spPr>
          <a:xfrm rot="420000">
            <a:off x="5334159" y="1206226"/>
            <a:ext cx="6444000" cy="4101453"/>
          </a:xfrm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00063" y="485775"/>
            <a:ext cx="5643562" cy="2857499"/>
          </a:xfrm>
        </p:spPr>
        <p:txBody>
          <a:bodyPr/>
          <a:lstStyle/>
          <a:p>
            <a:pPr algn="ctr"/>
            <a:r>
              <a:rPr lang="it-IT" sz="7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</a:t>
            </a:r>
            <a:r>
              <a:rPr lang="it-IT" sz="4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 Si è cominciato </a:t>
            </a:r>
            <a:r>
              <a:rPr lang="it-IT" sz="44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da…</a:t>
            </a:r>
            <a:r>
              <a:rPr lang="it-IT" sz="4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..</a:t>
            </a:r>
            <a:br>
              <a:rPr lang="it-IT" sz="4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it-IT" sz="4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‘</a:t>
            </a:r>
            <a:r>
              <a:rPr lang="it-IT" sz="4800" dirty="0" err="1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Citizenship</a:t>
            </a:r>
            <a:r>
              <a:rPr lang="it-IT" sz="4800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 in English </a:t>
            </a:r>
            <a:r>
              <a:rPr lang="it-IT" sz="4800" dirty="0" err="1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lesson</a:t>
            </a:r>
            <a:r>
              <a:rPr lang="it-IT" sz="4800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: </a:t>
            </a:r>
            <a:r>
              <a:rPr lang="it-IT" sz="4800" dirty="0" err="1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Recycling</a:t>
            </a:r>
            <a:r>
              <a:rPr lang="it-IT" sz="4400" dirty="0" smtClean="0">
                <a:solidFill>
                  <a:schemeClr val="accent5">
                    <a:lumMod val="75000"/>
                  </a:schemeClr>
                </a:solidFill>
              </a:rPr>
              <a:t>’</a:t>
            </a:r>
            <a:endParaRPr lang="it-IT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714375" y="3700463"/>
            <a:ext cx="5314950" cy="2828924"/>
          </a:xfrm>
        </p:spPr>
        <p:txBody>
          <a:bodyPr>
            <a:normAutofit fontScale="92500"/>
          </a:bodyPr>
          <a:lstStyle/>
          <a:p>
            <a:pPr algn="ctr">
              <a:buFont typeface="Arial" charset="0"/>
              <a:buChar char="•"/>
            </a:pP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Riconoscimento  e classificazione delle differenti tipologie di rifiuti</a:t>
            </a:r>
          </a:p>
          <a:p>
            <a:pPr algn="ctr">
              <a:buFont typeface="Arial" charset="0"/>
              <a:buChar char="•"/>
            </a:pP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Trasformazione dei rifiuti e riutilizzo in nuova veste </a:t>
            </a:r>
          </a:p>
        </p:txBody>
      </p:sp>
      <p:pic>
        <p:nvPicPr>
          <p:cNvPr id="4" name="Segnaposto contenuto 3" descr="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57446" y="429485"/>
            <a:ext cx="4824000" cy="6428515"/>
          </a:xfrm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485775"/>
            <a:ext cx="5572125" cy="2285999"/>
          </a:xfrm>
        </p:spPr>
        <p:txBody>
          <a:bodyPr/>
          <a:lstStyle/>
          <a:p>
            <a:pPr algn="just"/>
            <a:r>
              <a:rPr lang="it-IT" sz="36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Now</a:t>
            </a:r>
            <a:r>
              <a:rPr lang="it-IT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36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we</a:t>
            </a:r>
            <a:r>
              <a:rPr lang="it-IT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36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know…</a:t>
            </a:r>
            <a:r>
              <a:rPr lang="it-IT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 err="1" smtClean="0">
                <a:latin typeface="+mn-lt"/>
              </a:rPr>
              <a:t>Think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 err="1" smtClean="0">
                <a:latin typeface="+mn-lt"/>
              </a:rPr>
              <a:t>before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 err="1" smtClean="0">
                <a:latin typeface="+mn-lt"/>
              </a:rPr>
              <a:t>you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 err="1" smtClean="0">
                <a:latin typeface="+mn-lt"/>
              </a:rPr>
              <a:t>throw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 err="1" smtClean="0">
                <a:latin typeface="+mn-lt"/>
              </a:rPr>
              <a:t>it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 err="1" smtClean="0">
                <a:latin typeface="+mn-lt"/>
              </a:rPr>
              <a:t>away</a:t>
            </a:r>
            <a:r>
              <a:rPr lang="it-IT" sz="3600" dirty="0" smtClean="0">
                <a:latin typeface="+mn-lt"/>
              </a:rPr>
              <a:t>, </a:t>
            </a:r>
            <a:br>
              <a:rPr lang="it-IT" sz="3600" dirty="0" smtClean="0">
                <a:latin typeface="+mn-lt"/>
              </a:rPr>
            </a:br>
            <a:r>
              <a:rPr lang="it-IT" sz="3600" dirty="0" smtClean="0">
                <a:latin typeface="+mn-lt"/>
              </a:rPr>
              <a:t>so </a:t>
            </a:r>
            <a:r>
              <a:rPr lang="it-IT" sz="3600" dirty="0" err="1" smtClean="0">
                <a:latin typeface="+mn-lt"/>
              </a:rPr>
              <a:t>we</a:t>
            </a:r>
            <a:r>
              <a:rPr lang="it-IT" sz="3600" dirty="0" smtClean="0">
                <a:latin typeface="+mn-lt"/>
              </a:rPr>
              <a:t> can </a:t>
            </a:r>
            <a:r>
              <a:rPr lang="it-IT" sz="3600" dirty="0" err="1" smtClean="0">
                <a:latin typeface="+mn-lt"/>
              </a:rPr>
              <a:t>use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 err="1" smtClean="0">
                <a:latin typeface="+mn-lt"/>
              </a:rPr>
              <a:t>it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 err="1" smtClean="0">
                <a:latin typeface="+mn-lt"/>
              </a:rPr>
              <a:t>another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 err="1" smtClean="0">
                <a:latin typeface="+mn-lt"/>
              </a:rPr>
              <a:t>day</a:t>
            </a:r>
            <a:r>
              <a:rPr lang="it-IT" sz="3600" dirty="0" smtClean="0">
                <a:latin typeface="+mn-lt"/>
              </a:rPr>
              <a:t>.</a:t>
            </a:r>
            <a:r>
              <a:rPr lang="it-IT" sz="4400" dirty="0" smtClean="0">
                <a:latin typeface="+mn-lt"/>
              </a:rPr>
              <a:t/>
            </a:r>
            <a:br>
              <a:rPr lang="it-IT" sz="4400" dirty="0" smtClean="0">
                <a:latin typeface="+mn-lt"/>
              </a:rPr>
            </a:br>
            <a:endParaRPr lang="it-IT" sz="4400" dirty="0">
              <a:latin typeface="+mn-lt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5763" y="2214563"/>
            <a:ext cx="5529262" cy="4357687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/>
              <a:t>Si è così continuato elaborando una proposta: </a:t>
            </a:r>
          </a:p>
          <a:p>
            <a:pPr algn="just"/>
            <a:r>
              <a:rPr lang="it-IT" sz="2800" dirty="0" smtClean="0"/>
              <a:t>seguire il filo conduttore rappresentato dal tema della ‘Raccolta differenziata’ per far realizzare ad ogni alunno una riproduzione tridimensionale di un’ipotetica ‘’postazione di riciclo in un mondo equo sostenibile’.’</a:t>
            </a:r>
          </a:p>
          <a:p>
            <a:pPr algn="just"/>
            <a:r>
              <a:rPr lang="it-IT" sz="2800" dirty="0" smtClean="0"/>
              <a:t>E tutto ha preso avvio ….</a:t>
            </a:r>
            <a:endParaRPr lang="it-IT" sz="2800" dirty="0"/>
          </a:p>
        </p:txBody>
      </p:sp>
      <p:pic>
        <p:nvPicPr>
          <p:cNvPr id="9" name="Segnaposto contenuto 8" descr="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29618" y="890575"/>
            <a:ext cx="4860000" cy="5711466"/>
          </a:xfrm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A6E5B5-325C-4923-B334-2A9CAACA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4320"/>
            <a:ext cx="10972800" cy="100434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/>
                </a:solidFill>
                <a:latin typeface="Algerian" pitchFamily="82" charset="0"/>
              </a:rPr>
              <a:t>2. Colorazione </a:t>
            </a:r>
            <a:r>
              <a:rPr lang="it-IT" dirty="0">
                <a:solidFill>
                  <a:schemeClr val="accent1"/>
                </a:solidFill>
                <a:latin typeface="Algerian" pitchFamily="82" charset="0"/>
              </a:rPr>
              <a:t>dei </a:t>
            </a:r>
            <a:r>
              <a:rPr lang="it-IT" dirty="0" smtClean="0">
                <a:solidFill>
                  <a:schemeClr val="accent1"/>
                </a:solidFill>
                <a:latin typeface="Algerian" pitchFamily="82" charset="0"/>
              </a:rPr>
              <a:t>mastelli su sagome predefinite di cartoncino</a:t>
            </a:r>
            <a:endParaRPr lang="it-IT" dirty="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4412A0D5-5FCC-4A16-9C78-E583F0BC7B8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15"/>
          <a:stretch>
            <a:fillRect/>
          </a:stretch>
        </p:blipFill>
        <p:spPr>
          <a:xfrm>
            <a:off x="1291771" y="2256905"/>
            <a:ext cx="4500000" cy="4601095"/>
          </a:xfrm>
        </p:spPr>
      </p:pic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xmlns="" id="{11B2E9F7-25EE-4ADB-A74B-A20DB928D4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15" b="22719"/>
          <a:stretch>
            <a:fillRect/>
          </a:stretch>
        </p:blipFill>
        <p:spPr>
          <a:xfrm>
            <a:off x="6938581" y="2204422"/>
            <a:ext cx="4932000" cy="4653578"/>
          </a:xfrm>
        </p:spPr>
      </p:pic>
    </p:spTree>
    <p:extLst>
      <p:ext uri="{BB962C8B-B14F-4D97-AF65-F5344CB8AC3E}">
        <p14:creationId xmlns:p14="http://schemas.microsoft.com/office/powerpoint/2010/main" xmlns="" val="1203550690"/>
      </p:ext>
    </p:extLst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/>
                </a:solidFill>
                <a:latin typeface="Algerian" pitchFamily="82" charset="0"/>
                <a:cs typeface="Alef" pitchFamily="2" charset="-79"/>
              </a:rPr>
              <a:t>Giallo = plastica          Blu = carta Marrone = umido</a:t>
            </a:r>
            <a:endParaRPr lang="it-IT" dirty="0">
              <a:solidFill>
                <a:schemeClr val="accent1"/>
              </a:solidFill>
              <a:latin typeface="Algerian" pitchFamily="82" charset="0"/>
              <a:cs typeface="Alef" pitchFamily="2" charset="-79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36909D19-5854-4E67-A534-F72200F1BBE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2" t="7083" b="9985"/>
          <a:stretch>
            <a:fillRect/>
          </a:stretch>
        </p:blipFill>
        <p:spPr>
          <a:xfrm>
            <a:off x="659567" y="2069034"/>
            <a:ext cx="5580063" cy="4062412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7B418A84-B2C3-47FA-BC8C-7F35647CEA0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27" b="6830"/>
          <a:stretch>
            <a:fillRect/>
          </a:stretch>
        </p:blipFill>
        <p:spPr>
          <a:xfrm>
            <a:off x="7890526" y="1776933"/>
            <a:ext cx="3671887" cy="4884737"/>
          </a:xfrm>
        </p:spPr>
      </p:pic>
    </p:spTree>
    <p:extLst>
      <p:ext uri="{BB962C8B-B14F-4D97-AF65-F5344CB8AC3E}">
        <p14:creationId xmlns:p14="http://schemas.microsoft.com/office/powerpoint/2010/main" xmlns="" val="3533354396"/>
      </p:ext>
    </p:extLst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83A6769-1B8E-4B39-8870-6408F332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78" y="756138"/>
            <a:ext cx="10515600" cy="952134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it-IT" sz="24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smtClean="0">
                <a:solidFill>
                  <a:schemeClr val="accent1"/>
                </a:solidFill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it-IT" sz="4000" dirty="0" smtClean="0">
                <a:solidFill>
                  <a:schemeClr val="accent1"/>
                </a:solidFill>
                <a:effectLst/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erde = alluminio</a:t>
            </a:r>
            <a:r>
              <a:rPr lang="it-IT" sz="4000" dirty="0" smtClean="0">
                <a:solidFill>
                  <a:schemeClr val="accent1"/>
                </a:solidFill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/vetro </a:t>
            </a:r>
            <a:br>
              <a:rPr lang="it-IT" sz="4000" dirty="0" smtClean="0">
                <a:solidFill>
                  <a:schemeClr val="accent1"/>
                </a:solidFill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4000" dirty="0" smtClean="0">
                <a:solidFill>
                  <a:schemeClr val="accent1"/>
                </a:solidFill>
                <a:effectLst/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Nero/Grigio = </a:t>
            </a:r>
            <a:r>
              <a:rPr lang="it-IT" sz="4000" dirty="0" smtClean="0">
                <a:solidFill>
                  <a:schemeClr val="accent1"/>
                </a:solidFill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indifferenziato</a:t>
            </a:r>
            <a:r>
              <a:rPr lang="it-IT" sz="4000" dirty="0" smtClean="0">
                <a:solidFill>
                  <a:schemeClr val="accent1"/>
                </a:solidFill>
                <a:effectLst/>
                <a:latin typeface="Algerian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it-IT" sz="4000" dirty="0">
              <a:solidFill>
                <a:schemeClr val="accent1"/>
              </a:solidFill>
              <a:latin typeface="Algerian" pitchFamily="82" charset="0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DDC7DA9C-A6EA-4C3C-B697-ABD4CDA3A7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69" t="4534" b="12053"/>
          <a:stretch>
            <a:fillRect/>
          </a:stretch>
        </p:blipFill>
        <p:spPr>
          <a:xfrm>
            <a:off x="1379094" y="1933718"/>
            <a:ext cx="3348000" cy="4399748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C9C12328-CE4A-47D7-A646-0A57C4EDB1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72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xmlns="" val="3340216526"/>
      </p:ext>
    </p:extLst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DB6D69-206F-4DDB-BF22-2280E4F51F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1" y="365125"/>
            <a:ext cx="9196388" cy="1325563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  <a:t/>
            </a:r>
            <a:b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</a:br>
            <a: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  <a:t/>
            </a:r>
            <a:b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</a:br>
            <a: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  <a:t/>
            </a:r>
            <a:b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</a:br>
            <a: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  <a:t/>
            </a:r>
            <a:b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</a:br>
            <a: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  <a:t/>
            </a:r>
            <a:b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</a:br>
            <a: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  <a:t/>
            </a:r>
            <a:b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</a:br>
            <a: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  <a:t/>
            </a:r>
            <a:b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</a:br>
            <a: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  <a:t/>
            </a:r>
            <a:b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</a:br>
            <a: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  <a:t/>
            </a:r>
            <a:b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</a:br>
            <a: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  <a:t/>
            </a:r>
            <a:b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</a:br>
            <a: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  <a:t/>
            </a:r>
            <a:br>
              <a:rPr lang="it-IT" sz="3600" b="1" dirty="0" smtClean="0">
                <a:solidFill>
                  <a:schemeClr val="accent1"/>
                </a:solidFill>
                <a:latin typeface="Alef" pitchFamily="2" charset="-79"/>
                <a:ea typeface="Calibri" panose="020F0502020204030204" pitchFamily="34" charset="0"/>
                <a:cs typeface="Alef" pitchFamily="2" charset="-79"/>
              </a:rPr>
            </a:br>
            <a:r>
              <a:rPr lang="it-IT" sz="3600" b="1" dirty="0" smtClean="0">
                <a:solidFill>
                  <a:schemeClr val="accent1"/>
                </a:solidFill>
                <a:latin typeface="Algerian" pitchFamily="82" charset="0"/>
                <a:ea typeface="Calibri" panose="020F0502020204030204" pitchFamily="34" charset="0"/>
                <a:cs typeface="Alef" pitchFamily="2" charset="-79"/>
              </a:rPr>
              <a:t>  </a:t>
            </a:r>
            <a:r>
              <a:rPr lang="it-IT" sz="3600" dirty="0" smtClean="0">
                <a:solidFill>
                  <a:schemeClr val="accent1"/>
                </a:solidFill>
                <a:latin typeface="Algerian" pitchFamily="82" charset="0"/>
                <a:ea typeface="Calibri" panose="020F0502020204030204" pitchFamily="34" charset="0"/>
                <a:cs typeface="Alef" pitchFamily="2" charset="-79"/>
              </a:rPr>
              <a:t>3.  Ritaglio e chiusura mastelli con etichettatura in Lingua Inglese</a:t>
            </a:r>
            <a:endParaRPr lang="it-IT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5959FD3C-0124-4A11-9FAB-FB7A8C3FF2E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70" b="21811"/>
          <a:stretch>
            <a:fillRect/>
          </a:stretch>
        </p:blipFill>
        <p:spPr>
          <a:xfrm>
            <a:off x="1269349" y="1825677"/>
            <a:ext cx="10152062" cy="4557713"/>
          </a:xfrm>
        </p:spPr>
      </p:pic>
    </p:spTree>
    <p:extLst>
      <p:ext uri="{BB962C8B-B14F-4D97-AF65-F5344CB8AC3E}">
        <p14:creationId xmlns:p14="http://schemas.microsoft.com/office/powerpoint/2010/main" xmlns="" val="4211591227"/>
      </p:ext>
    </p:extLst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</TotalTime>
  <Words>204</Words>
  <Application>Microsoft Office PowerPoint</Application>
  <PresentationFormat>Personalizzato</PresentationFormat>
  <Paragraphs>22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Equinozio</vt:lpstr>
      <vt:lpstr>Raccolta differenziata e riciclo per un mondo equo sostenibile Classe 3C garibaldi a.s. 2020/21</vt:lpstr>
      <vt:lpstr>Laboratorio interdisciplinare di Educazione Civica realizzato dagli alunni col contributo degli insegnanti</vt:lpstr>
      <vt:lpstr>Cooperare per meglio imparare!</vt:lpstr>
      <vt:lpstr>1. Si è cominciato da….. ‘Citizenship in English lesson: Recycling’</vt:lpstr>
      <vt:lpstr>Now we know…. Think before you throw it away,  so we can use it another day. </vt:lpstr>
      <vt:lpstr>2. Colorazione dei mastelli su sagome predefinite di cartoncino</vt:lpstr>
      <vt:lpstr>Giallo = plastica          Blu = carta Marrone = umido</vt:lpstr>
      <vt:lpstr>         Verde = alluminio/vetro      Nero/Grigio = indifferenziato   </vt:lpstr>
      <vt:lpstr>             3.  Ritaglio e chiusura mastelli con etichettatura in Lingua Inglese</vt:lpstr>
      <vt:lpstr>4. Inserimento contenuti corrispondenti alla tipologia dei rifiuti</vt:lpstr>
      <vt:lpstr> 5. Predisposizione piattaforma con scatole di cartone,  foderate con  carta crespa e cartoncino verde </vt:lpstr>
      <vt:lpstr>6. Assemblaggio mastelli su piattaforma</vt:lpstr>
      <vt:lpstr>7. Conclusione postazioni di riciclo equo sostenibili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8. predisposizione piattaforma multipla d’appoggio</vt:lpstr>
      <vt:lpstr>9. Panoramica d’insieme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L’importanza del riciclo per lo    sviluppo  sostenibile       di una comunità</dc:title>
  <dc:creator>stefania utimperghe</dc:creator>
  <cp:lastModifiedBy>M</cp:lastModifiedBy>
  <cp:revision>114</cp:revision>
  <dcterms:created xsi:type="dcterms:W3CDTF">2021-05-25T17:39:50Z</dcterms:created>
  <dcterms:modified xsi:type="dcterms:W3CDTF">2021-06-08T17:02:27Z</dcterms:modified>
</cp:coreProperties>
</file>